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2"/>
  </p:notesMasterIdLst>
  <p:sldIdLst>
    <p:sldId id="257" r:id="rId5"/>
    <p:sldId id="266" r:id="rId6"/>
    <p:sldId id="263" r:id="rId7"/>
    <p:sldId id="264" r:id="rId8"/>
    <p:sldId id="261" r:id="rId9"/>
    <p:sldId id="265" r:id="rId10"/>
    <p:sldId id="267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2671"/>
    <a:srgbClr val="A626AA"/>
    <a:srgbClr val="7426AA"/>
    <a:srgbClr val="83008F"/>
    <a:srgbClr val="C900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36" autoAdjust="0"/>
    <p:restoredTop sz="94694"/>
  </p:normalViewPr>
  <p:slideViewPr>
    <p:cSldViewPr snapToGrid="0" snapToObjects="1">
      <p:cViewPr varScale="1">
        <p:scale>
          <a:sx n="107" d="100"/>
          <a:sy n="107" d="100"/>
        </p:scale>
        <p:origin x="941" y="8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9980D5-4A4D-AF47-A9D5-7F79705BF4B4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C90693-AD47-AA43-8BFF-FDB06FEEF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23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90693-AD47-AA43-8BFF-FDB06FEEFF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30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90693-AD47-AA43-8BFF-FDB06FEEFF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075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90693-AD47-AA43-8BFF-FDB06FEEFF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1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C90693-AD47-AA43-8BFF-FDB06FEEFF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773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0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737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186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81567" y="206375"/>
            <a:ext cx="8229600" cy="610054"/>
          </a:xfrm>
          <a:prstGeom prst="rect">
            <a:avLst/>
          </a:prstGeom>
        </p:spPr>
        <p:txBody>
          <a:bodyPr vert="horz"/>
          <a:lstStyle>
            <a:lvl1pPr algn="l">
              <a:defRPr sz="28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4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381567" y="1132125"/>
            <a:ext cx="8401928" cy="3384957"/>
          </a:xfrm>
          <a:prstGeom prst="rect">
            <a:avLst/>
          </a:prstGeom>
        </p:spPr>
        <p:txBody>
          <a:bodyPr vert="horz"/>
          <a:lstStyle>
            <a:lvl1pPr marL="18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3008F"/>
              </a:buClr>
              <a:buSzTx/>
              <a:buFont typeface="Arial"/>
              <a:buChar char="•"/>
              <a:tabLst/>
              <a:defRPr sz="1400" baseline="0">
                <a:latin typeface="Arial"/>
                <a:cs typeface="Arial"/>
              </a:defRPr>
            </a:lvl1pPr>
            <a:lvl2pPr>
              <a:defRPr sz="1400">
                <a:latin typeface="Arial"/>
                <a:cs typeface="Arial"/>
              </a:defRPr>
            </a:lvl2pPr>
            <a:lvl3pPr>
              <a:defRPr sz="1400">
                <a:latin typeface="Arial"/>
                <a:cs typeface="Arial"/>
              </a:defRPr>
            </a:lvl3pPr>
            <a:lvl4pPr>
              <a:defRPr sz="1400">
                <a:latin typeface="Arial"/>
                <a:cs typeface="Arial"/>
              </a:defRPr>
            </a:lvl4pPr>
            <a:lvl5pPr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text</a:t>
            </a:r>
          </a:p>
          <a:p>
            <a:pPr lvl="0"/>
            <a:r>
              <a:rPr lang="en-GB" dirty="0"/>
              <a:t>text</a:t>
            </a:r>
          </a:p>
          <a:p>
            <a:pPr lvl="0"/>
            <a:r>
              <a:rPr lang="en-GB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 userDrawn="1"/>
        </p:nvCxnSpPr>
        <p:spPr>
          <a:xfrm>
            <a:off x="381567" y="913575"/>
            <a:ext cx="8401928" cy="0"/>
          </a:xfrm>
          <a:prstGeom prst="line">
            <a:avLst/>
          </a:prstGeom>
          <a:ln>
            <a:solidFill>
              <a:srgbClr val="83008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381567" y="1132125"/>
            <a:ext cx="8401928" cy="3384957"/>
          </a:xfrm>
          <a:prstGeom prst="rect">
            <a:avLst/>
          </a:prstGeom>
        </p:spPr>
        <p:txBody>
          <a:bodyPr vert="horz"/>
          <a:lstStyle>
            <a:lvl1pPr marL="18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A626AA"/>
              </a:buClr>
              <a:buSzTx/>
              <a:buFont typeface="Arial"/>
              <a:buChar char="•"/>
              <a:tabLst/>
              <a:defRPr sz="1400" baseline="0">
                <a:latin typeface="Arial"/>
                <a:cs typeface="Arial"/>
              </a:defRPr>
            </a:lvl1pPr>
            <a:lvl2pPr>
              <a:defRPr sz="1400">
                <a:latin typeface="Arial"/>
                <a:cs typeface="Arial"/>
              </a:defRPr>
            </a:lvl2pPr>
            <a:lvl3pPr>
              <a:defRPr sz="1400">
                <a:latin typeface="Arial"/>
                <a:cs typeface="Arial"/>
              </a:defRPr>
            </a:lvl3pPr>
            <a:lvl4pPr>
              <a:defRPr sz="1400">
                <a:latin typeface="Arial"/>
                <a:cs typeface="Arial"/>
              </a:defRPr>
            </a:lvl4pPr>
            <a:lvl5pPr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text</a:t>
            </a:r>
          </a:p>
          <a:p>
            <a:pPr lvl="0"/>
            <a:r>
              <a:rPr lang="en-GB" dirty="0"/>
              <a:t>text</a:t>
            </a:r>
          </a:p>
          <a:p>
            <a:pPr lvl="0"/>
            <a:r>
              <a:rPr lang="en-GB" dirty="0"/>
              <a:t>text</a:t>
            </a:r>
          </a:p>
        </p:txBody>
      </p:sp>
      <p:sp>
        <p:nvSpPr>
          <p:cNvPr id="5" name="Title 2"/>
          <p:cNvSpPr>
            <a:spLocks noGrp="1"/>
          </p:cNvSpPr>
          <p:nvPr>
            <p:ph type="title" hasCustomPrompt="1"/>
          </p:nvPr>
        </p:nvSpPr>
        <p:spPr>
          <a:xfrm>
            <a:off x="381567" y="206375"/>
            <a:ext cx="8229600" cy="610054"/>
          </a:xfrm>
          <a:prstGeom prst="rect">
            <a:avLst/>
          </a:prstGeom>
        </p:spPr>
        <p:txBody>
          <a:bodyPr vert="horz"/>
          <a:lstStyle>
            <a:lvl1pPr algn="l">
              <a:defRPr sz="2800">
                <a:solidFill>
                  <a:srgbClr val="83008F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199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651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186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719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4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61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5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500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6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07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7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594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8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720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9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15241" y="2593508"/>
            <a:ext cx="4101627" cy="60221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Subhead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5241" y="1983884"/>
            <a:ext cx="4101627" cy="609624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205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60" r:id="rId2"/>
    <p:sldLayoutId id="2147493473" r:id="rId3"/>
    <p:sldLayoutId id="2147493462" r:id="rId4"/>
    <p:sldLayoutId id="2147493463" r:id="rId5"/>
    <p:sldLayoutId id="2147493465" r:id="rId6"/>
    <p:sldLayoutId id="2147493467" r:id="rId7"/>
    <p:sldLayoutId id="2147493468" r:id="rId8"/>
    <p:sldLayoutId id="2147493470" r:id="rId9"/>
    <p:sldLayoutId id="2147493471" r:id="rId10"/>
    <p:sldLayoutId id="2147493472" r:id="rId11"/>
    <p:sldLayoutId id="2147493457" r:id="rId12"/>
    <p:sldLayoutId id="2147493459" r:id="rId13"/>
    <p:sldLayoutId id="2147493458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upyter.org/" TargetMode="External"/><Relationship Id="rId2" Type="http://schemas.openxmlformats.org/officeDocument/2006/relationships/hyperlink" Target="http://www.python.org/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184653" y="2689469"/>
            <a:ext cx="4101627" cy="602218"/>
          </a:xfrm>
        </p:spPr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4653" y="2087251"/>
            <a:ext cx="4943937" cy="602218"/>
          </a:xfrm>
        </p:spPr>
        <p:txBody>
          <a:bodyPr/>
          <a:lstStyle/>
          <a:p>
            <a:r>
              <a:rPr lang="en-US" dirty="0"/>
              <a:t>Python for Data Analytics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A74A2814-EC1F-C84B-8434-8C20107D639C}"/>
              </a:ext>
            </a:extLst>
          </p:cNvPr>
          <p:cNvSpPr txBox="1">
            <a:spLocks/>
          </p:cNvSpPr>
          <p:nvPr/>
        </p:nvSpPr>
        <p:spPr>
          <a:xfrm>
            <a:off x="184653" y="3291687"/>
            <a:ext cx="4101627" cy="1443906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Thomas Harvey-Ball</a:t>
            </a:r>
          </a:p>
          <a:p>
            <a:r>
              <a:rPr lang="en-US" dirty="0"/>
              <a:t>Lecturer in Mathematics</a:t>
            </a:r>
          </a:p>
          <a:p>
            <a:endParaRPr lang="en-US" b="1" dirty="0"/>
          </a:p>
          <a:p>
            <a:r>
              <a:rPr lang="en-US" b="1" dirty="0"/>
              <a:t>Jason Laurie </a:t>
            </a:r>
          </a:p>
          <a:p>
            <a:r>
              <a:rPr lang="en-US" dirty="0"/>
              <a:t>Lecturer in Mathematics</a:t>
            </a:r>
          </a:p>
          <a:p>
            <a:endParaRPr lang="en-US" sz="800" b="1" dirty="0"/>
          </a:p>
        </p:txBody>
      </p:sp>
    </p:spTree>
    <p:extLst>
      <p:ext uri="{BB962C8B-B14F-4D97-AF65-F5344CB8AC3E}">
        <p14:creationId xmlns:p14="http://schemas.microsoft.com/office/powerpoint/2010/main" val="1627226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1A2538-653B-C647-85B2-F41471751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Workshop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F1E1DF3-A8C4-894F-A62B-45E96B90AFC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567" y="996229"/>
            <a:ext cx="8401928" cy="1269893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1800" dirty="0"/>
              <a:t>Employability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solidFill>
                  <a:srgbClr val="742671"/>
                </a:solidFill>
              </a:rPr>
              <a:t>Produce a series of workshops to enhance our students’ employability prospects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solidFill>
                  <a:srgbClr val="742671"/>
                </a:solidFill>
              </a:rPr>
              <a:t>Python, Excel, LaTeX, MATLAB,…any other suggestions would be helpful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D8A2F3C0-0C63-1040-AC86-4E33FB56173B}"/>
              </a:ext>
            </a:extLst>
          </p:cNvPr>
          <p:cNvSpPr txBox="1">
            <a:spLocks/>
          </p:cNvSpPr>
          <p:nvPr/>
        </p:nvSpPr>
        <p:spPr>
          <a:xfrm>
            <a:off x="381567" y="2242433"/>
            <a:ext cx="8401928" cy="1904838"/>
          </a:xfrm>
          <a:prstGeom prst="rect">
            <a:avLst/>
          </a:prstGeom>
        </p:spPr>
        <p:txBody>
          <a:bodyPr vert="horz"/>
          <a:lstStyle>
            <a:lvl1pPr marL="18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A626AA"/>
              </a:buClr>
              <a:buSzTx/>
              <a:buFont typeface="Arial"/>
              <a:buChar char="•"/>
              <a:tabLst/>
              <a:defRPr sz="140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1800" dirty="0"/>
              <a:t>The Python workshop series</a:t>
            </a:r>
          </a:p>
          <a:p>
            <a:pPr lvl="1">
              <a:spcAft>
                <a:spcPts val="600"/>
              </a:spcAft>
            </a:pPr>
            <a:endParaRPr lang="en-US" sz="1600" dirty="0">
              <a:solidFill>
                <a:srgbClr val="A626AA"/>
              </a:solidFill>
            </a:endParaRPr>
          </a:p>
          <a:p>
            <a:pPr lvl="1">
              <a:spcAft>
                <a:spcPts val="600"/>
              </a:spcAft>
            </a:pPr>
            <a:endParaRPr lang="en-US" sz="1600" dirty="0">
              <a:solidFill>
                <a:srgbClr val="A626AA"/>
              </a:solidFill>
            </a:endParaRPr>
          </a:p>
          <a:p>
            <a:pPr lvl="1">
              <a:spcAft>
                <a:spcPts val="600"/>
              </a:spcAft>
            </a:pPr>
            <a:endParaRPr lang="en-US" sz="1600" dirty="0">
              <a:solidFill>
                <a:srgbClr val="A626AA"/>
              </a:solidFill>
            </a:endParaRPr>
          </a:p>
          <a:p>
            <a:pPr lvl="1">
              <a:spcAft>
                <a:spcPts val="600"/>
              </a:spcAft>
            </a:pPr>
            <a:endParaRPr lang="en-US" sz="1600" dirty="0">
              <a:solidFill>
                <a:srgbClr val="A626AA"/>
              </a:solidFill>
            </a:endParaRPr>
          </a:p>
          <a:p>
            <a:pPr lvl="1">
              <a:spcAft>
                <a:spcPts val="600"/>
              </a:spcAft>
            </a:pPr>
            <a:r>
              <a:rPr lang="en-US" sz="1600" dirty="0">
                <a:solidFill>
                  <a:srgbClr val="742671"/>
                </a:solidFill>
              </a:rPr>
              <a:t>An email announcement will be made after this session</a:t>
            </a:r>
          </a:p>
          <a:p>
            <a:pPr>
              <a:spcAft>
                <a:spcPts val="600"/>
              </a:spcAft>
            </a:pPr>
            <a:endParaRPr lang="en-US" sz="1800" dirty="0"/>
          </a:p>
          <a:p>
            <a:pPr marL="0" indent="0">
              <a:spcAft>
                <a:spcPts val="600"/>
              </a:spcAft>
              <a:buNone/>
            </a:pPr>
            <a:endParaRPr lang="en-US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67E558-4061-C241-A01C-C8C70AA90681}"/>
              </a:ext>
            </a:extLst>
          </p:cNvPr>
          <p:cNvSpPr txBox="1"/>
          <p:nvPr/>
        </p:nvSpPr>
        <p:spPr>
          <a:xfrm>
            <a:off x="1452957" y="2877379"/>
            <a:ext cx="608681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A626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for Data Analytics </a:t>
            </a:r>
          </a:p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Wednesday 26</a:t>
            </a:r>
            <a:r>
              <a:rPr lang="en-US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February 2020 14:00-17:00 in MB373</a:t>
            </a:r>
          </a:p>
        </p:txBody>
      </p:sp>
    </p:spTree>
    <p:extLst>
      <p:ext uri="{BB962C8B-B14F-4D97-AF65-F5344CB8AC3E}">
        <p14:creationId xmlns:p14="http://schemas.microsoft.com/office/powerpoint/2010/main" val="16811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1A2538-653B-C647-85B2-F41471751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Python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F1E1DF3-A8C4-894F-A62B-45E96B90AFC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567" y="996229"/>
            <a:ext cx="8401928" cy="338495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1800" dirty="0"/>
              <a:t>Python is a modern, general-purpose, high-level programming language</a:t>
            </a:r>
          </a:p>
          <a:p>
            <a:pPr lvl="1">
              <a:spcBef>
                <a:spcPts val="0"/>
              </a:spcBef>
            </a:pPr>
            <a:r>
              <a:rPr lang="en-US" sz="1600" dirty="0">
                <a:solidFill>
                  <a:srgbClr val="742671"/>
                </a:solidFill>
              </a:rPr>
              <a:t>Clean and simple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Dynamically typed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Automatic memory management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Interpreted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Two version: Python2 and Python3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1800" dirty="0"/>
              <a:t>Advantages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Easy to code and well designed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Documentation is tightly integrated with the code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Large standard library and a large collection of packages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82018A-3FA0-984F-934E-A1B6F3061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695" y="2074022"/>
            <a:ext cx="3606800" cy="990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02619F-C5B3-584E-B9D3-5808DBDD7B81}"/>
              </a:ext>
            </a:extLst>
          </p:cNvPr>
          <p:cNvSpPr txBox="1"/>
          <p:nvPr/>
        </p:nvSpPr>
        <p:spPr>
          <a:xfrm>
            <a:off x="5198116" y="1612357"/>
            <a:ext cx="3413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7426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“Hello World” in Python</a:t>
            </a:r>
          </a:p>
        </p:txBody>
      </p:sp>
    </p:spTree>
    <p:extLst>
      <p:ext uri="{BB962C8B-B14F-4D97-AF65-F5344CB8AC3E}">
        <p14:creationId xmlns:p14="http://schemas.microsoft.com/office/powerpoint/2010/main" val="2429914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1A2538-653B-C647-85B2-F41471751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Python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D10D2DCB-EC36-5941-95D5-E953C459651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72196" y="973633"/>
            <a:ext cx="4466773" cy="338495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1800" dirty="0"/>
              <a:t>Install Python</a:t>
            </a:r>
          </a:p>
          <a:p>
            <a:pPr lvl="1">
              <a:spcBef>
                <a:spcPts val="0"/>
              </a:spcBef>
            </a:pPr>
            <a:r>
              <a:rPr lang="en-US" sz="1600" dirty="0">
                <a:solidFill>
                  <a:srgbClr val="74267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www.python.org</a:t>
            </a:r>
            <a:endParaRPr lang="en-US" sz="1600" dirty="0">
              <a:solidFill>
                <a:srgbClr val="742671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sz="1600" dirty="0">
                <a:solidFill>
                  <a:srgbClr val="742671"/>
                </a:solidFill>
              </a:rPr>
              <a:t>Installation guide depending on OS (Windows, MacOS, Linux)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1800" dirty="0"/>
              <a:t>How to run Python code</a:t>
            </a:r>
          </a:p>
          <a:p>
            <a:pPr lvl="1"/>
            <a:r>
              <a:rPr lang="en-US" sz="1600" dirty="0">
                <a:solidFill>
                  <a:srgbClr val="742671"/>
                </a:solidFill>
              </a:rPr>
              <a:t>Python interpreter:</a:t>
            </a:r>
            <a:endParaRPr lang="en-US" sz="1600" dirty="0">
              <a:solidFill>
                <a:srgbClr val="742671"/>
              </a:solidFill>
              <a:latin typeface="Monotype Sorts" pitchFamily="2" charset="2"/>
            </a:endParaRPr>
          </a:p>
          <a:p>
            <a:pPr lvl="1"/>
            <a:endParaRPr lang="en-US" sz="1600" dirty="0">
              <a:solidFill>
                <a:srgbClr val="742671"/>
              </a:solidFill>
            </a:endParaRPr>
          </a:p>
          <a:p>
            <a:pPr lvl="1"/>
            <a:r>
              <a:rPr lang="en-US" sz="1600" dirty="0" err="1">
                <a:solidFill>
                  <a:srgbClr val="742671"/>
                </a:solidFill>
              </a:rPr>
              <a:t>IPython</a:t>
            </a:r>
            <a:r>
              <a:rPr lang="en-US" sz="1600" dirty="0">
                <a:solidFill>
                  <a:srgbClr val="742671"/>
                </a:solidFill>
              </a:rPr>
              <a:t>/</a:t>
            </a:r>
            <a:r>
              <a:rPr lang="en-US" sz="1600" dirty="0" err="1">
                <a:solidFill>
                  <a:srgbClr val="742671"/>
                </a:solidFill>
              </a:rPr>
              <a:t>Jupyter</a:t>
            </a:r>
            <a:r>
              <a:rPr lang="en-US" sz="1600" dirty="0">
                <a:solidFill>
                  <a:srgbClr val="742671"/>
                </a:solidFill>
              </a:rPr>
              <a:t> notebooks: </a:t>
            </a:r>
            <a:r>
              <a:rPr lang="en-US" sz="1600" dirty="0">
                <a:solidFill>
                  <a:srgbClr val="74267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www.jupyter.org</a:t>
            </a:r>
            <a:r>
              <a:rPr lang="en-US" sz="1600" dirty="0">
                <a:solidFill>
                  <a:srgbClr val="742671"/>
                </a:solidFill>
              </a:rPr>
              <a:t> </a:t>
            </a:r>
          </a:p>
          <a:p>
            <a:pPr marL="457200" lvl="1" indent="0">
              <a:buNone/>
            </a:pPr>
            <a:endParaRPr lang="en-US" sz="800" dirty="0">
              <a:solidFill>
                <a:srgbClr val="742671"/>
              </a:solidFill>
            </a:endParaRPr>
          </a:p>
          <a:p>
            <a:pPr marL="457200" lvl="1" indent="0" algn="ctr">
              <a:buNone/>
            </a:pPr>
            <a:r>
              <a:rPr lang="en-US" sz="1600" dirty="0">
                <a:solidFill>
                  <a:srgbClr val="742671"/>
                </a:solidFill>
              </a:rPr>
              <a:t>we will be using a </a:t>
            </a:r>
            <a:r>
              <a:rPr lang="en-US" sz="1600" dirty="0" err="1">
                <a:solidFill>
                  <a:srgbClr val="742671"/>
                </a:solidFill>
              </a:rPr>
              <a:t>Jupyter</a:t>
            </a:r>
            <a:r>
              <a:rPr lang="en-US" sz="1600" dirty="0">
                <a:solidFill>
                  <a:srgbClr val="742671"/>
                </a:solidFill>
              </a:rPr>
              <a:t> notebook in today’s workshop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AA5EB0-2712-3A49-95C1-E8073A96AA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" b="39574"/>
          <a:stretch/>
        </p:blipFill>
        <p:spPr>
          <a:xfrm>
            <a:off x="4571999" y="1016166"/>
            <a:ext cx="4189591" cy="13758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4011B7-DB92-4146-9B94-6922854DB0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6367" y="2591747"/>
            <a:ext cx="3310680" cy="3401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A8ABE21-3D22-0547-AFAF-629B452A7F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1151" y="3118261"/>
            <a:ext cx="3601961" cy="154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518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5142989-E142-074F-9CEE-81B238D700E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568" y="1084417"/>
            <a:ext cx="8229599" cy="3384957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sz="1800" dirty="0"/>
              <a:t>All of our workshops will be on our GitHub page </a:t>
            </a:r>
            <a:r>
              <a:rPr lang="en-US" sz="1800" dirty="0" err="1"/>
              <a:t>www.github.com</a:t>
            </a:r>
            <a:r>
              <a:rPr lang="en-US" sz="1800" dirty="0"/>
              <a:t>/</a:t>
            </a:r>
            <a:r>
              <a:rPr lang="en-US" sz="1800" dirty="0" err="1"/>
              <a:t>AstonMath</a:t>
            </a:r>
            <a:endParaRPr lang="en-US" sz="1800" dirty="0"/>
          </a:p>
          <a:p>
            <a:pPr>
              <a:spcAft>
                <a:spcPts val="600"/>
              </a:spcAft>
            </a:pPr>
            <a:endParaRPr lang="en-US" sz="1600" dirty="0">
              <a:solidFill>
                <a:srgbClr val="74267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BB35E6-67AD-DD4E-BEC1-D97404508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Access Today’s Workshop</a:t>
            </a: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DAB0A40-072A-AB40-ABCC-0AB8D2D4D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066" y="1437705"/>
            <a:ext cx="5899868" cy="317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67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7E4622BF-E444-854E-BDA3-A7BC78668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661" y="3136754"/>
            <a:ext cx="4651515" cy="1483845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5142989-E142-074F-9CEE-81B238D700E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568" y="1084417"/>
            <a:ext cx="4594469" cy="3384957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sz="1800" dirty="0"/>
              <a:t>Go to </a:t>
            </a:r>
            <a:r>
              <a:rPr lang="en-US" sz="1800" dirty="0" err="1"/>
              <a:t>www.mybinder.org</a:t>
            </a:r>
            <a:endParaRPr lang="en-US" sz="1800" dirty="0"/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solidFill>
                  <a:srgbClr val="742671"/>
                </a:solidFill>
              </a:rPr>
              <a:t>Add “</a:t>
            </a:r>
            <a:r>
              <a:rPr lang="en-US" sz="1600" dirty="0" err="1">
                <a:solidFill>
                  <a:srgbClr val="742671"/>
                </a:solidFill>
              </a:rPr>
              <a:t>AstonMath</a:t>
            </a:r>
            <a:r>
              <a:rPr lang="en-US" sz="1600" dirty="0">
                <a:solidFill>
                  <a:srgbClr val="742671"/>
                </a:solidFill>
              </a:rPr>
              <a:t>/</a:t>
            </a:r>
            <a:r>
              <a:rPr lang="en-US" sz="1600" dirty="0" err="1">
                <a:solidFill>
                  <a:srgbClr val="742671"/>
                </a:solidFill>
              </a:rPr>
              <a:t>Python_Data</a:t>
            </a:r>
            <a:r>
              <a:rPr lang="en-US" sz="1600" dirty="0">
                <a:solidFill>
                  <a:srgbClr val="742671"/>
                </a:solidFill>
              </a:rPr>
              <a:t>” to the </a:t>
            </a:r>
            <a:r>
              <a:rPr lang="en-US" sz="1600" dirty="0" err="1">
                <a:solidFill>
                  <a:srgbClr val="742671"/>
                </a:solidFill>
              </a:rPr>
              <a:t>Github</a:t>
            </a:r>
            <a:r>
              <a:rPr lang="en-US" sz="1600" dirty="0">
                <a:solidFill>
                  <a:srgbClr val="742671"/>
                </a:solidFill>
              </a:rPr>
              <a:t> </a:t>
            </a:r>
            <a:r>
              <a:rPr lang="en-US" sz="1600" i="1" dirty="0">
                <a:solidFill>
                  <a:srgbClr val="742671"/>
                </a:solidFill>
              </a:rPr>
              <a:t>repository name </a:t>
            </a:r>
            <a:r>
              <a:rPr lang="en-US" sz="1600" dirty="0">
                <a:solidFill>
                  <a:srgbClr val="742671"/>
                </a:solidFill>
              </a:rPr>
              <a:t>box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600" dirty="0">
                <a:solidFill>
                  <a:srgbClr val="742671"/>
                </a:solidFill>
              </a:rPr>
              <a:t>Click “launch”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600" dirty="0">
                <a:solidFill>
                  <a:srgbClr val="742671"/>
                </a:solidFill>
              </a:rPr>
              <a:t>Wait…</a:t>
            </a:r>
          </a:p>
          <a:p>
            <a:pPr marL="800100" lvl="1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600" dirty="0">
                <a:solidFill>
                  <a:srgbClr val="742671"/>
                </a:solidFill>
              </a:rPr>
              <a:t>Click on the notebook “Workshop2.ipynb</a:t>
            </a:r>
          </a:p>
          <a:p>
            <a:pPr>
              <a:spcAft>
                <a:spcPts val="600"/>
              </a:spcAft>
            </a:pPr>
            <a:endParaRPr lang="en-US" sz="1600" dirty="0">
              <a:solidFill>
                <a:srgbClr val="74267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BB35E6-67AD-DD4E-BEC1-D97404508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Access Today’s Workshop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B5AB7F-3BF4-F244-99D2-90BF814490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4736" y="946205"/>
            <a:ext cx="3657695" cy="365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821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DECCFFB-809A-439D-A69D-0FF6E4847C4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After today’s session,  please help us improve for next time by leaving us your comments/suggestions.</a:t>
            </a:r>
          </a:p>
          <a:p>
            <a:r>
              <a:rPr lang="en-US" dirty="0"/>
              <a:t>Go to </a:t>
            </a:r>
            <a:r>
              <a:rPr lang="en-US" dirty="0" err="1"/>
              <a:t>vevox.app</a:t>
            </a:r>
            <a:r>
              <a:rPr lang="en-US" dirty="0"/>
              <a:t> in any browser and use the meeting code 135-430-077 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F65528-1BEF-4ABC-9A19-9361CF3CB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on these workshops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380DB3-CF54-4207-9F89-50A1CFEDC9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22" t="11944" r="65078" b="11389"/>
          <a:stretch/>
        </p:blipFill>
        <p:spPr>
          <a:xfrm>
            <a:off x="1431697" y="1838765"/>
            <a:ext cx="2484235" cy="26783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847D68-AA68-4E0C-9F87-5555B56DB6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00" t="11389" r="65000" b="4723"/>
          <a:stretch/>
        </p:blipFill>
        <p:spPr>
          <a:xfrm>
            <a:off x="4582531" y="1838765"/>
            <a:ext cx="2270362" cy="267831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7828D103-7E31-47D4-A660-444A6811B3D5}"/>
              </a:ext>
            </a:extLst>
          </p:cNvPr>
          <p:cNvSpPr/>
          <p:nvPr/>
        </p:nvSpPr>
        <p:spPr>
          <a:xfrm>
            <a:off x="3988485" y="2972165"/>
            <a:ext cx="521493" cy="41151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2618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customXml/itemProps3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0</TotalTime>
  <Words>280</Words>
  <Application>Microsoft Office PowerPoint</Application>
  <PresentationFormat>On-screen Show (16:9)</PresentationFormat>
  <Paragraphs>56</Paragraphs>
  <Slides>7</Slides>
  <Notes>4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Monotype Sorts</vt:lpstr>
      <vt:lpstr>Office Theme</vt:lpstr>
      <vt:lpstr>Python for Data Analytics</vt:lpstr>
      <vt:lpstr>Python Workshop Series</vt:lpstr>
      <vt:lpstr>What is Python</vt:lpstr>
      <vt:lpstr>How to use Python</vt:lpstr>
      <vt:lpstr>How to Access Today’s Workshop</vt:lpstr>
      <vt:lpstr>How to Access Today’s Workshop</vt:lpstr>
      <vt:lpstr>Feedback on these workshops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Harvey-Ball, Thomas</cp:lastModifiedBy>
  <cp:revision>137</cp:revision>
  <dcterms:created xsi:type="dcterms:W3CDTF">2010-04-12T23:12:02Z</dcterms:created>
  <dcterms:modified xsi:type="dcterms:W3CDTF">2020-02-26T09:52:08Z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